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  <p:sldId id="269" r:id="rId9"/>
    <p:sldId id="268" r:id="rId10"/>
    <p:sldId id="270" r:id="rId11"/>
  </p:sldIdLst>
  <p:sldSz cx="12192000" cy="21674138"/>
  <p:notesSz cx="7099300" cy="10234613"/>
  <p:defaultTextStyle>
    <a:defPPr>
      <a:defRPr lang="de-DE"/>
    </a:defPPr>
    <a:lvl1pPr marL="0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426793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853586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280379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1707172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2133965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2560758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2987551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3414344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42" userDrawn="1">
          <p15:clr>
            <a:srgbClr val="A4A3A4"/>
          </p15:clr>
        </p15:guide>
        <p15:guide id="2" orient="horz" pos="1678" userDrawn="1">
          <p15:clr>
            <a:srgbClr val="A4A3A4"/>
          </p15:clr>
        </p15:guide>
        <p15:guide id="3" orient="horz" pos="3036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11997" userDrawn="1">
          <p15:clr>
            <a:srgbClr val="A4A3A4"/>
          </p15:clr>
        </p15:guide>
        <p15:guide id="7" pos="778" userDrawn="1">
          <p15:clr>
            <a:srgbClr val="A4A3A4"/>
          </p15:clr>
        </p15:guide>
        <p15:guide id="8" orient="horz" pos="771" userDrawn="1">
          <p15:clr>
            <a:srgbClr val="A4A3A4"/>
          </p15:clr>
        </p15:guide>
        <p15:guide id="9" orient="horz" pos="11499" userDrawn="1">
          <p15:clr>
            <a:srgbClr val="A4A3A4"/>
          </p15:clr>
        </p15:guide>
        <p15:guide id="10" pos="69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Radünz" initials="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BA17"/>
    <a:srgbClr val="0076AF"/>
    <a:srgbClr val="E6E6E6"/>
    <a:srgbClr val="0078B4"/>
    <a:srgbClr val="0385C0"/>
    <a:srgbClr val="003D77"/>
    <a:srgbClr val="4389BC"/>
    <a:srgbClr val="195084"/>
    <a:srgbClr val="406683"/>
    <a:srgbClr val="003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55" autoAdjust="0"/>
    <p:restoredTop sz="95485" autoAdjust="0"/>
  </p:normalViewPr>
  <p:slideViewPr>
    <p:cSldViewPr snapToObjects="1" showGuides="1">
      <p:cViewPr varScale="1">
        <p:scale>
          <a:sx n="29" d="100"/>
          <a:sy n="29" d="100"/>
        </p:scale>
        <p:origin x="3800" y="288"/>
      </p:cViewPr>
      <p:guideLst>
        <p:guide orient="horz" pos="10342"/>
        <p:guide orient="horz" pos="1678"/>
        <p:guide orient="horz" pos="3036"/>
        <p:guide pos="7129"/>
        <p:guide pos="551"/>
        <p:guide orient="horz" pos="11997"/>
        <p:guide pos="778"/>
        <p:guide orient="horz" pos="771"/>
        <p:guide orient="horz" pos="11499"/>
        <p:guide pos="69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41DD758-799B-4A9F-935E-B8297758FD9E}" type="datetimeFigureOut">
              <a:rPr lang="de-DE" smtClean="0"/>
              <a:pPr/>
              <a:t>30.09.25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470150" y="768350"/>
            <a:ext cx="21590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D96574-5A32-4549-8B32-526457FE4C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5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26793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53586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280379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07172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33965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560758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2987551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14344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40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3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03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27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5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73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5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0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70150" y="768350"/>
            <a:ext cx="21590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01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chungsexpos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2675152"/>
            <a:ext cx="10187175" cy="1877896"/>
          </a:xfrm>
          <a:prstGeom prst="rect">
            <a:avLst/>
          </a:prstGeom>
          <a:noFill/>
        </p:spPr>
        <p:txBody>
          <a:bodyPr lIns="0" t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51783" y="794914"/>
            <a:ext cx="7156639" cy="1011334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5155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5155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5155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5155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5155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5155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5155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515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Autor*innen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B81629-DBF0-1C40-A86A-1519A018E252}"/>
              </a:ext>
            </a:extLst>
          </p:cNvPr>
          <p:cNvSpPr txBox="1"/>
          <p:nvPr userDrawn="1"/>
        </p:nvSpPr>
        <p:spPr>
          <a:xfrm>
            <a:off x="1436576" y="199981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64F29D-07CB-1643-B24A-ABECA7AA31B2}"/>
              </a:ext>
            </a:extLst>
          </p:cNvPr>
          <p:cNvSpPr txBox="1"/>
          <p:nvPr userDrawn="1"/>
        </p:nvSpPr>
        <p:spPr>
          <a:xfrm>
            <a:off x="-592866" y="18148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5AC850-6005-1740-A506-FCBDBC646458}"/>
              </a:ext>
            </a:extLst>
          </p:cNvPr>
          <p:cNvSpPr txBox="1"/>
          <p:nvPr userDrawn="1"/>
        </p:nvSpPr>
        <p:spPr>
          <a:xfrm>
            <a:off x="-382494" y="189712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E6EFA4-67ED-9849-8D7F-91033C88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E942-D78E-D84D-B590-CF608EA1E4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802499B-9E25-664D-B2C8-4B367A77A8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25463" y="19586575"/>
            <a:ext cx="914400" cy="914400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8A39AFF-FA77-6F42-8E30-909B517677B4}"/>
              </a:ext>
            </a:extLst>
          </p:cNvPr>
          <p:cNvSpPr/>
          <p:nvPr userDrawn="1"/>
        </p:nvSpPr>
        <p:spPr>
          <a:xfrm>
            <a:off x="0" y="18059527"/>
            <a:ext cx="12192000" cy="3614612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56" tIns="18279" rIns="36556" bIns="18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878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2362E0-54F8-7441-A098-B1FCB6DEE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9" r="22887" b="-4337"/>
          <a:stretch/>
        </p:blipFill>
        <p:spPr>
          <a:xfrm>
            <a:off x="-5745315" y="18976553"/>
            <a:ext cx="21049856" cy="2533696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>
          <a:xfrm flipH="1">
            <a:off x="12275921" y="10837069"/>
            <a:ext cx="429228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52"/>
          <p:cNvSpPr txBox="1"/>
          <p:nvPr/>
        </p:nvSpPr>
        <p:spPr>
          <a:xfrm>
            <a:off x="12275920" y="10944073"/>
            <a:ext cx="572304" cy="541786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399" kern="0" baseline="0">
                <a:solidFill>
                  <a:schemeClr val="tx1"/>
                </a:solidFill>
                <a:latin typeface="+mn-lt"/>
              </a:rPr>
              <a:t>0</a:t>
            </a:r>
            <a:endParaRPr lang="de-DE" sz="1399" kern="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85807" y="-650142"/>
            <a:ext cx="12018421" cy="541786"/>
            <a:chOff x="107950" y="-648000"/>
            <a:chExt cx="15120050" cy="540000"/>
          </a:xfrm>
        </p:grpSpPr>
        <p:cxnSp>
          <p:nvCxnSpPr>
            <p:cNvPr id="25" name="Gerade Verbindung 24"/>
            <p:cNvCxnSpPr/>
            <p:nvPr userDrawn="1"/>
          </p:nvCxnSpPr>
          <p:spPr>
            <a:xfrm flipV="1">
              <a:off x="10795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8"/>
            <p:cNvSpPr txBox="1"/>
            <p:nvPr userDrawn="1"/>
          </p:nvSpPr>
          <p:spPr>
            <a:xfrm>
              <a:off x="10795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0800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1399" dirty="0">
                  <a:solidFill>
                    <a:schemeClr val="tx1"/>
                  </a:solidFill>
                </a:rPr>
                <a:t>84,10</a:t>
              </a:r>
            </a:p>
          </p:txBody>
        </p:sp>
        <p:cxnSp>
          <p:nvCxnSpPr>
            <p:cNvPr id="69" name="Gerade Verbindung 68"/>
            <p:cNvCxnSpPr/>
            <p:nvPr userDrawn="1"/>
          </p:nvCxnSpPr>
          <p:spPr>
            <a:xfrm flipV="1">
              <a:off x="1522800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8"/>
            <p:cNvSpPr txBox="1"/>
            <p:nvPr userDrawn="1"/>
          </p:nvSpPr>
          <p:spPr>
            <a:xfrm>
              <a:off x="1450800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10800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1399" dirty="0">
                  <a:solidFill>
                    <a:schemeClr val="tx1"/>
                  </a:solidFill>
                </a:rPr>
                <a:t>84,10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85807" y="21779787"/>
            <a:ext cx="12018421" cy="541786"/>
            <a:chOff x="107950" y="-648000"/>
            <a:chExt cx="15120050" cy="540000"/>
          </a:xfrm>
        </p:grpSpPr>
        <p:cxnSp>
          <p:nvCxnSpPr>
            <p:cNvPr id="44" name="Gerade Verbindung 43"/>
            <p:cNvCxnSpPr/>
            <p:nvPr userDrawn="1"/>
          </p:nvCxnSpPr>
          <p:spPr>
            <a:xfrm flipV="1">
              <a:off x="10795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8"/>
            <p:cNvSpPr txBox="1"/>
            <p:nvPr userDrawn="1"/>
          </p:nvSpPr>
          <p:spPr>
            <a:xfrm>
              <a:off x="10795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0800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1399" dirty="0">
                  <a:solidFill>
                    <a:schemeClr val="tx1"/>
                  </a:solidFill>
                </a:rPr>
                <a:t>84,10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>
            <a:xfrm flipV="1">
              <a:off x="1522800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8"/>
            <p:cNvSpPr txBox="1"/>
            <p:nvPr userDrawn="1"/>
          </p:nvSpPr>
          <p:spPr>
            <a:xfrm>
              <a:off x="1450800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10800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1399" dirty="0">
                  <a:solidFill>
                    <a:schemeClr val="tx1"/>
                  </a:solidFill>
                </a:rPr>
                <a:t>84,10</a:t>
              </a:r>
            </a:p>
          </p:txBody>
        </p:sp>
      </p:grpSp>
      <p:cxnSp>
        <p:nvCxnSpPr>
          <p:cNvPr id="49" name="Gerade Verbindung 48"/>
          <p:cNvCxnSpPr/>
          <p:nvPr/>
        </p:nvCxnSpPr>
        <p:spPr>
          <a:xfrm flipH="1">
            <a:off x="12275921" y="108307"/>
            <a:ext cx="429228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2"/>
          <p:cNvSpPr txBox="1"/>
          <p:nvPr/>
        </p:nvSpPr>
        <p:spPr>
          <a:xfrm>
            <a:off x="12275920" y="108308"/>
            <a:ext cx="572304" cy="541786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399" kern="0" baseline="0" dirty="0">
                <a:solidFill>
                  <a:schemeClr val="tx1"/>
                </a:solidFill>
                <a:latin typeface="+mn-lt"/>
              </a:rPr>
              <a:t>118,90</a:t>
            </a:r>
          </a:p>
        </p:txBody>
      </p:sp>
      <p:cxnSp>
        <p:nvCxnSpPr>
          <p:cNvPr id="52" name="Gerade Verbindung 51"/>
          <p:cNvCxnSpPr/>
          <p:nvPr/>
        </p:nvCxnSpPr>
        <p:spPr>
          <a:xfrm flipH="1">
            <a:off x="12275921" y="21563072"/>
            <a:ext cx="429228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12275920" y="20985168"/>
            <a:ext cx="572304" cy="541786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399" kern="0" baseline="0" dirty="0">
                <a:solidFill>
                  <a:schemeClr val="tx1"/>
                </a:solidFill>
                <a:latin typeface="+mn-lt"/>
              </a:rPr>
              <a:t>118,90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D3F035-FD6D-AF40-8F4C-F0DE16014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38" y="18487670"/>
            <a:ext cx="5352553" cy="278990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238B22-0DDD-324B-A9A3-17298B06E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424" y="20783840"/>
            <a:ext cx="1297360" cy="720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9D4FE942-D78E-D84D-B590-CF608EA1E4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9B6132-D537-D142-B40F-A71181AE1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3704" y="20783840"/>
            <a:ext cx="726603" cy="720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Mastertextformat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marL="0" indent="0" algn="l" defTabSz="1433461" rtl="0" eaLnBrk="1" latinLnBrk="0" hangingPunct="1">
        <a:spcBef>
          <a:spcPts val="0"/>
        </a:spcBef>
        <a:buFont typeface="Arial" pitchFamily="34" charset="0"/>
        <a:buNone/>
        <a:defRPr sz="5155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433461" rtl="0" eaLnBrk="1" fontAlgn="auto" latinLnBrk="0" hangingPunct="1">
        <a:lnSpc>
          <a:spcPts val="1506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433461" rtl="0" eaLnBrk="1" latinLnBrk="0" hangingPunct="1">
        <a:lnSpc>
          <a:spcPts val="1506"/>
        </a:lnSpc>
        <a:spcBef>
          <a:spcPts val="0"/>
        </a:spcBef>
        <a:spcAft>
          <a:spcPts val="0"/>
        </a:spcAft>
        <a:buFont typeface="Arial" pitchFamily="34" charset="0"/>
        <a:buNone/>
        <a:defRPr sz="1239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1pPr>
      <a:lvl2pPr marL="716731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2pPr>
      <a:lvl3pPr marL="1433461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3pPr>
      <a:lvl4pPr marL="2150192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4pPr>
      <a:lvl5pPr marL="2866922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5pPr>
      <a:lvl6pPr marL="3583653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6pPr>
      <a:lvl7pPr marL="4300384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7pPr>
      <a:lvl8pPr marL="5017114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8pPr>
      <a:lvl9pPr marL="5733845" algn="l" defTabSz="1433461" rtl="0" eaLnBrk="1" latinLnBrk="0" hangingPunct="1">
        <a:defRPr sz="28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8.emf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dm2026.uni-wuppertal.de/de/hypride-posterpraesent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video.uni-wuppertal.de/portal/Play/4ee0a478b7c8458e92c4c59942a49f991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emf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8C651FA-7453-9F4B-9C30-FEAD4AD432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81" y="-174071"/>
            <a:ext cx="2899504" cy="289950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419718" y="244500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947749" y="244364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6918231" y="202249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7844123" y="2071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7B2349-D556-5845-AD16-DF8A97B2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9140074"/>
            <a:ext cx="10442575" cy="7991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dirty="0"/>
              <a:t>Haupt-(Start-)Folie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3ADCEE-5BBB-4543-8796-BB8BF0DCB2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9A2726B9-10EA-5841-ABC0-CC06AC198B02}"/>
              </a:ext>
            </a:extLst>
          </p:cNvPr>
          <p:cNvSpPr/>
          <p:nvPr/>
        </p:nvSpPr>
        <p:spPr>
          <a:xfrm>
            <a:off x="875420" y="2664161"/>
            <a:ext cx="5121994" cy="5146966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47" dirty="0"/>
              <a:t>Element A</a:t>
            </a:r>
          </a:p>
        </p:txBody>
      </p:sp>
      <p:sp>
        <p:nvSpPr>
          <p:cNvPr id="22" name="Rechteck 21">
            <a:hlinkClick r:id="rId5" action="ppaction://hlinksldjump"/>
            <a:extLst>
              <a:ext uri="{FF2B5EF4-FFF2-40B4-BE49-F238E27FC236}">
                <a16:creationId xmlns:a16="http://schemas.microsoft.com/office/drawing/2014/main" id="{184FE118-DDF3-D649-BCF3-7E9FA1948C0B}"/>
              </a:ext>
            </a:extLst>
          </p:cNvPr>
          <p:cNvSpPr/>
          <p:nvPr/>
        </p:nvSpPr>
        <p:spPr>
          <a:xfrm>
            <a:off x="6204012" y="2664161"/>
            <a:ext cx="5121994" cy="5146966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47" dirty="0"/>
              <a:t>Element B</a:t>
            </a:r>
          </a:p>
        </p:txBody>
      </p:sp>
      <p:pic>
        <p:nvPicPr>
          <p:cNvPr id="18" name="Grafik 17">
            <a:hlinkClick r:id="rId5" action="ppaction://hlinksldjump"/>
            <a:extLst>
              <a:ext uri="{FF2B5EF4-FFF2-40B4-BE49-F238E27FC236}">
                <a16:creationId xmlns:a16="http://schemas.microsoft.com/office/drawing/2014/main" id="{064AC174-A67F-0C4F-8571-54E412C8F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767">
            <a:off x="10710987" y="7285067"/>
            <a:ext cx="959977" cy="959977"/>
          </a:xfrm>
          <a:prstGeom prst="rect">
            <a:avLst/>
          </a:prstGeom>
        </p:spPr>
      </p:pic>
      <p:sp>
        <p:nvSpPr>
          <p:cNvPr id="28" name="Rechteck 27">
            <a:hlinkClick r:id="rId7" action="ppaction://hlinksldjump"/>
            <a:extLst>
              <a:ext uri="{FF2B5EF4-FFF2-40B4-BE49-F238E27FC236}">
                <a16:creationId xmlns:a16="http://schemas.microsoft.com/office/drawing/2014/main" id="{51EF813C-196A-2C4E-BFCB-5B1A8D5011E6}"/>
              </a:ext>
            </a:extLst>
          </p:cNvPr>
          <p:cNvSpPr/>
          <p:nvPr/>
        </p:nvSpPr>
        <p:spPr>
          <a:xfrm>
            <a:off x="874713" y="11266851"/>
            <a:ext cx="5121994" cy="5146966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47" dirty="0"/>
              <a:t>Element C</a:t>
            </a:r>
          </a:p>
        </p:txBody>
      </p:sp>
      <p:pic>
        <p:nvPicPr>
          <p:cNvPr id="19" name="Grafik 18">
            <a:hlinkClick r:id="rId7" action="ppaction://hlinksldjump"/>
            <a:extLst>
              <a:ext uri="{FF2B5EF4-FFF2-40B4-BE49-F238E27FC236}">
                <a16:creationId xmlns:a16="http://schemas.microsoft.com/office/drawing/2014/main" id="{B8D79664-A581-694D-B8F1-363A7758E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9993">
            <a:off x="459034" y="10742504"/>
            <a:ext cx="959977" cy="959977"/>
          </a:xfrm>
          <a:prstGeom prst="rect">
            <a:avLst/>
          </a:prstGeom>
        </p:spPr>
      </p:pic>
      <p:sp>
        <p:nvSpPr>
          <p:cNvPr id="31" name="Rechteck 30">
            <a:hlinkClick r:id="rId7" action="ppaction://hlinksldjump"/>
            <a:extLst>
              <a:ext uri="{FF2B5EF4-FFF2-40B4-BE49-F238E27FC236}">
                <a16:creationId xmlns:a16="http://schemas.microsoft.com/office/drawing/2014/main" id="{DB58F64B-067F-A246-BA11-836A334300C0}"/>
              </a:ext>
            </a:extLst>
          </p:cNvPr>
          <p:cNvSpPr/>
          <p:nvPr/>
        </p:nvSpPr>
        <p:spPr>
          <a:xfrm>
            <a:off x="6204012" y="11258259"/>
            <a:ext cx="5121994" cy="5146966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47" dirty="0"/>
              <a:t>Element D</a:t>
            </a:r>
          </a:p>
        </p:txBody>
      </p:sp>
      <p:pic>
        <p:nvPicPr>
          <p:cNvPr id="20" name="Grafik 19">
            <a:hlinkClick r:id="rId8" action="ppaction://hlinksldjump"/>
            <a:extLst>
              <a:ext uri="{FF2B5EF4-FFF2-40B4-BE49-F238E27FC236}">
                <a16:creationId xmlns:a16="http://schemas.microsoft.com/office/drawing/2014/main" id="{D9230DED-B74D-CE4A-A029-5DCE323CB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5320">
            <a:off x="5718780" y="10756000"/>
            <a:ext cx="959977" cy="959977"/>
          </a:xfrm>
          <a:prstGeom prst="rect">
            <a:avLst/>
          </a:prstGeom>
        </p:spPr>
      </p:pic>
      <p:pic>
        <p:nvPicPr>
          <p:cNvPr id="6" name="Grafik 5">
            <a:hlinkClick r:id="rId4" action="ppaction://hlinksldjump"/>
            <a:extLst>
              <a:ext uri="{FF2B5EF4-FFF2-40B4-BE49-F238E27FC236}">
                <a16:creationId xmlns:a16="http://schemas.microsoft.com/office/drawing/2014/main" id="{6529702C-1435-1E4C-839A-5ACE25F6D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3088">
            <a:off x="5400872" y="7285067"/>
            <a:ext cx="959977" cy="959977"/>
          </a:xfrm>
          <a:prstGeom prst="rect">
            <a:avLst/>
          </a:prstGeom>
        </p:spPr>
      </p:pic>
      <p:pic>
        <p:nvPicPr>
          <p:cNvPr id="23" name="Grafik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8FE9FF-EA6F-EB44-A314-9670CF58D90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0" y="18073138"/>
            <a:ext cx="1082119" cy="108211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A63587-AD11-A74C-BA81-1DF20F31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2453" y="18073873"/>
            <a:ext cx="1082119" cy="10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1262028" y="4820238"/>
            <a:ext cx="9666024" cy="6495344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47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4E03A7-CCFB-114E-89EF-8062E8C0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75152"/>
            <a:ext cx="10187175" cy="187789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Diagramm</a:t>
            </a:r>
            <a:r>
              <a:rPr lang="de-DE" baseline="0" dirty="0"/>
              <a:t> B – Fall C</a:t>
            </a:r>
            <a:endParaRPr lang="de-DE" dirty="0"/>
          </a:p>
        </p:txBody>
      </p:sp>
      <p:pic>
        <p:nvPicPr>
          <p:cNvPr id="21" name="Grafik 20">
            <a:hlinkClick r:id="rId3" action="ppaction://hlinksldjump"/>
            <a:extLst>
              <a:ext uri="{FF2B5EF4-FFF2-40B4-BE49-F238E27FC236}">
                <a16:creationId xmlns:a16="http://schemas.microsoft.com/office/drawing/2014/main" id="{8DE349E5-8BFC-C040-ADF2-2B78675AE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556" y="18073873"/>
            <a:ext cx="1081574" cy="108157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5317A6D-B5B3-8D41-925E-C95DA9B3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040" y="5335718"/>
            <a:ext cx="7897594" cy="585634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3F93D40-8B1C-5A49-991A-8DAFF4B9D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387" y="5337328"/>
            <a:ext cx="7901245" cy="5862918"/>
          </a:xfrm>
          <a:prstGeom prst="rect">
            <a:avLst/>
          </a:prstGeom>
        </p:spPr>
      </p:pic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8630907" y="5791786"/>
            <a:ext cx="3072266" cy="562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A</a:t>
            </a:r>
          </a:p>
        </p:txBody>
      </p:sp>
      <p:sp>
        <p:nvSpPr>
          <p:cNvPr id="29" name="Textfeld 28">
            <a:hlinkClick r:id="rId8" action="ppaction://hlinksldjump"/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8630909" y="6354637"/>
            <a:ext cx="3072266" cy="569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B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8630909" y="6923681"/>
            <a:ext cx="3068617" cy="627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◉  Fall C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0B981022-47D8-FC4D-9799-D753B314A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3" name="Grafik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E5A79E-A1DF-C249-8D75-BD3533220E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874712" y="4820548"/>
            <a:ext cx="10442575" cy="1158500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419718" y="244500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947749" y="244364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6918231" y="202249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7844123" y="2071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7B2349-D556-5845-AD16-DF8A97B2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75152"/>
            <a:ext cx="10442576" cy="18778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Element A</a:t>
            </a:r>
          </a:p>
        </p:txBody>
      </p:sp>
      <p:pic>
        <p:nvPicPr>
          <p:cNvPr id="13" name="Grafik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686304-0254-0C46-9BD8-AC1ACBF33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45EB9ED-12E7-4445-81D4-556E3C5AE7A4}"/>
              </a:ext>
            </a:extLst>
          </p:cNvPr>
          <p:cNvGrpSpPr/>
          <p:nvPr/>
        </p:nvGrpSpPr>
        <p:grpSpPr>
          <a:xfrm>
            <a:off x="7589914" y="13912497"/>
            <a:ext cx="3521745" cy="2489619"/>
            <a:chOff x="4269347" y="7825969"/>
            <a:chExt cx="1981030" cy="1400445"/>
          </a:xfrm>
        </p:grpSpPr>
        <p:pic>
          <p:nvPicPr>
            <p:cNvPr id="14" name="Grafik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45A50059-1753-E14C-BFA7-75BFBB37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9347" y="7825969"/>
              <a:ext cx="1711030" cy="1161617"/>
            </a:xfrm>
            <a:prstGeom prst="rect">
              <a:avLst/>
            </a:prstGeom>
          </p:spPr>
        </p:pic>
        <p:pic>
          <p:nvPicPr>
            <p:cNvPr id="16" name="Grafik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B43AA9BF-8DF9-424B-B79A-E7021923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8870">
              <a:off x="5710377" y="8686414"/>
              <a:ext cx="540000" cy="540000"/>
            </a:xfrm>
            <a:prstGeom prst="rect">
              <a:avLst/>
            </a:prstGeom>
          </p:spPr>
        </p:pic>
      </p:grp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1905A95-E472-0547-A5E4-124BB8A5E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9" name="Grafik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551498-9BDE-2D40-A3A1-2FAF441FCAC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0" y="18073138"/>
            <a:ext cx="1082119" cy="1082119"/>
          </a:xfrm>
          <a:prstGeom prst="rect">
            <a:avLst/>
          </a:prstGeom>
        </p:spPr>
      </p:pic>
      <p:pic>
        <p:nvPicPr>
          <p:cNvPr id="20" name="Grafik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48B830-6E4B-E348-B1F2-2DF4F504A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2453" y="18073873"/>
            <a:ext cx="1082119" cy="10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874712" y="4820548"/>
            <a:ext cx="10442575" cy="1158500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419718" y="244500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947749" y="244364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6918231" y="202249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7844123" y="2071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5F2E67-8F3E-454C-BE11-01F0724AC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89" y="12501216"/>
            <a:ext cx="4717339" cy="3475935"/>
          </a:xfrm>
          <a:prstGeom prst="rect">
            <a:avLst/>
          </a:prstGeom>
        </p:spPr>
      </p:pic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5C7569F2-9ED4-6B42-B6B3-90CEE198A841}"/>
              </a:ext>
            </a:extLst>
          </p:cNvPr>
          <p:cNvSpPr/>
          <p:nvPr/>
        </p:nvSpPr>
        <p:spPr>
          <a:xfrm>
            <a:off x="5647964" y="12117180"/>
            <a:ext cx="5355451" cy="4032350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47"/>
          </a:p>
        </p:txBody>
      </p:sp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CFDF05D9-4614-AD43-8031-5F2F76E25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783">
            <a:off x="5244943" y="11633748"/>
            <a:ext cx="959977" cy="959977"/>
          </a:xfrm>
          <a:prstGeom prst="rect">
            <a:avLst/>
          </a:prstGeom>
        </p:spPr>
      </p:pic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6959DEB-18D0-0F43-891C-0D2278C5E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9" name="Grafik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22EBB5-F5B5-9244-B607-74A09385B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pic>
        <p:nvPicPr>
          <p:cNvPr id="20" name="Grafik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8D49DA-8C15-3F4C-8B48-CE9FAECC62D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0" y="18073138"/>
            <a:ext cx="1082119" cy="1082119"/>
          </a:xfrm>
          <a:prstGeom prst="rect">
            <a:avLst/>
          </a:prstGeom>
        </p:spPr>
      </p:pic>
      <p:pic>
        <p:nvPicPr>
          <p:cNvPr id="21" name="Grafi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3E163C-468F-6843-B211-937B16037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2453" y="18073873"/>
            <a:ext cx="1082119" cy="1082119"/>
          </a:xfrm>
          <a:prstGeom prst="rect">
            <a:avLst/>
          </a:prstGeom>
        </p:spPr>
      </p:pic>
      <p:sp>
        <p:nvSpPr>
          <p:cNvPr id="24" name="Titel 2">
            <a:extLst>
              <a:ext uri="{FF2B5EF4-FFF2-40B4-BE49-F238E27FC236}">
                <a16:creationId xmlns:a16="http://schemas.microsoft.com/office/drawing/2014/main" id="{D8371451-7A94-F04B-891E-6AAAD771B0EF}"/>
              </a:ext>
            </a:extLst>
          </p:cNvPr>
          <p:cNvSpPr txBox="1">
            <a:spLocks/>
          </p:cNvSpPr>
          <p:nvPr/>
        </p:nvSpPr>
        <p:spPr>
          <a:xfrm>
            <a:off x="874712" y="2675152"/>
            <a:ext cx="10442576" cy="1877895"/>
          </a:xfrm>
          <a:prstGeom prst="rect">
            <a:avLst/>
          </a:prstGeom>
          <a:noFill/>
        </p:spPr>
        <p:txBody>
          <a:bodyPr lIns="0" tIns="0" rIns="0"/>
          <a:lstStyle>
            <a:lvl1pPr marL="0" indent="0" algn="l" defTabSz="1433461" rtl="0" eaLnBrk="1" latinLnBrk="0" hangingPunct="1">
              <a:spcBef>
                <a:spcPts val="0"/>
              </a:spcBef>
              <a:buFont typeface="Arial" pitchFamily="34" charset="0"/>
              <a:buNone/>
              <a:defRPr sz="5155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Element B</a:t>
            </a:r>
          </a:p>
        </p:txBody>
      </p:sp>
    </p:spTree>
    <p:extLst>
      <p:ext uri="{BB962C8B-B14F-4D97-AF65-F5344CB8AC3E}">
        <p14:creationId xmlns:p14="http://schemas.microsoft.com/office/powerpoint/2010/main" val="246541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">
            <a:extLst>
              <a:ext uri="{FF2B5EF4-FFF2-40B4-BE49-F238E27FC236}">
                <a16:creationId xmlns:a16="http://schemas.microsoft.com/office/drawing/2014/main" id="{CDCA0643-87DF-4B43-9C82-C2BC35314D51}"/>
              </a:ext>
            </a:extLst>
          </p:cNvPr>
          <p:cNvSpPr txBox="1">
            <a:spLocks/>
          </p:cNvSpPr>
          <p:nvPr/>
        </p:nvSpPr>
        <p:spPr>
          <a:xfrm>
            <a:off x="874712" y="2675152"/>
            <a:ext cx="10442576" cy="1877895"/>
          </a:xfrm>
          <a:prstGeom prst="rect">
            <a:avLst/>
          </a:prstGeom>
          <a:noFill/>
        </p:spPr>
        <p:txBody>
          <a:bodyPr lIns="0" tIns="0" rIns="0"/>
          <a:lstStyle>
            <a:lvl1pPr marL="0" indent="0" algn="l" defTabSz="1433461" rtl="0" eaLnBrk="1" latinLnBrk="0" hangingPunct="1">
              <a:spcBef>
                <a:spcPts val="0"/>
              </a:spcBef>
              <a:buFont typeface="Arial" pitchFamily="34" charset="0"/>
              <a:buNone/>
              <a:defRPr sz="5155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Element C</a:t>
            </a:r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874712" y="4820548"/>
            <a:ext cx="10442575" cy="1158500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Video integriert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419718" y="244500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947749" y="244364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6918231" y="202249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7844123" y="2071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36BD9E-1F46-2C40-937E-DBCFFEA3A92D}"/>
              </a:ext>
            </a:extLst>
          </p:cNvPr>
          <p:cNvSpPr txBox="1"/>
          <p:nvPr/>
        </p:nvSpPr>
        <p:spPr>
          <a:xfrm>
            <a:off x="1205611" y="15858013"/>
            <a:ext cx="10496910" cy="1024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88"/>
            <a:endParaRPr lang="de-DE" sz="16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59EEBB-F898-0A42-973D-C546DE647A9E}"/>
              </a:ext>
            </a:extLst>
          </p:cNvPr>
          <p:cNvGrpSpPr/>
          <p:nvPr/>
        </p:nvGrpSpPr>
        <p:grpSpPr>
          <a:xfrm>
            <a:off x="1376155" y="15030540"/>
            <a:ext cx="9719804" cy="991105"/>
            <a:chOff x="774021" y="8219241"/>
            <a:chExt cx="5467523" cy="557510"/>
          </a:xfrm>
        </p:grpSpPr>
        <p:sp>
          <p:nvSpPr>
            <p:cNvPr id="8" name="Abgerundetes Rechteck 7">
              <a:hlinkClick r:id="rId3"/>
              <a:extLst>
                <a:ext uri="{FF2B5EF4-FFF2-40B4-BE49-F238E27FC236}">
                  <a16:creationId xmlns:a16="http://schemas.microsoft.com/office/drawing/2014/main" id="{252A68EE-5006-0D4F-9F2C-4EB72A4FBC80}"/>
                </a:ext>
              </a:extLst>
            </p:cNvPr>
            <p:cNvSpPr/>
            <p:nvPr/>
          </p:nvSpPr>
          <p:spPr>
            <a:xfrm>
              <a:off x="774021" y="8352933"/>
              <a:ext cx="5415466" cy="423818"/>
            </a:xfrm>
            <a:prstGeom prst="roundRect">
              <a:avLst/>
            </a:prstGeom>
            <a:solidFill>
              <a:srgbClr val="89BA17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88"/>
              <a:r>
                <a:rPr lang="de-DE" sz="2489" dirty="0">
                  <a:solidFill>
                    <a:schemeClr val="tx1"/>
                  </a:solidFill>
                </a:rPr>
                <a:t>Weitere Informationen unter:</a:t>
              </a:r>
            </a:p>
            <a:p>
              <a:pPr marL="11288"/>
              <a:r>
                <a:rPr lang="de-DE" sz="1800" dirty="0">
                  <a:solidFill>
                    <a:schemeClr val="tx1"/>
                  </a:solidFill>
                </a:rPr>
                <a:t>https://gdm2026.uni-wuppertal.de/de/</a:t>
              </a:r>
              <a:r>
                <a:rPr lang="de-DE" sz="1800" dirty="0" err="1">
                  <a:solidFill>
                    <a:schemeClr val="tx1"/>
                  </a:solidFill>
                </a:rPr>
                <a:t>hypride-posterpraesentation</a:t>
              </a:r>
              <a:r>
                <a:rPr lang="de-DE" sz="1800" dirty="0">
                  <a:solidFill>
                    <a:schemeClr val="tx1"/>
                  </a:solidFill>
                </a:rPr>
                <a:t>/</a:t>
              </a:r>
            </a:p>
          </p:txBody>
        </p:sp>
        <p:pic>
          <p:nvPicPr>
            <p:cNvPr id="7" name="Grafik 6">
              <a:hlinkClick r:id="rId3"/>
              <a:extLst>
                <a:ext uri="{FF2B5EF4-FFF2-40B4-BE49-F238E27FC236}">
                  <a16:creationId xmlns:a16="http://schemas.microsoft.com/office/drawing/2014/main" id="{8C1D6BF4-30F9-3E4D-8C58-F1889F3F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43" y="8219241"/>
              <a:ext cx="345601" cy="345601"/>
            </a:xfrm>
            <a:prstGeom prst="rect">
              <a:avLst/>
            </a:prstGeom>
          </p:spPr>
        </p:pic>
      </p:grp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DCB4EF0-93BB-A74E-891D-C117D1A0B7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9" name="Grafik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FF59227-E795-5F48-889A-AE487DCD7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pic>
        <p:nvPicPr>
          <p:cNvPr id="20" name="Grafik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5AF108-00E0-234E-ABBD-60F9E1B7A15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0" y="18073138"/>
            <a:ext cx="1082119" cy="1082119"/>
          </a:xfrm>
          <a:prstGeom prst="rect">
            <a:avLst/>
          </a:prstGeom>
        </p:spPr>
      </p:pic>
      <p:pic>
        <p:nvPicPr>
          <p:cNvPr id="21" name="Grafi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F5AD98-6337-984D-BF4F-6BC666B95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2453" y="18073873"/>
            <a:ext cx="1082119" cy="10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874712" y="4820548"/>
            <a:ext cx="10442575" cy="1158500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419718" y="244500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947749" y="244364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6918231" y="202249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7844123" y="2071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C55C6F-52C4-4743-AF4C-5C5DB4DA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0" y="18073138"/>
            <a:ext cx="1082119" cy="1082119"/>
          </a:xfrm>
          <a:prstGeom prst="rect">
            <a:avLst/>
          </a:prstGeom>
        </p:spPr>
      </p:pic>
      <p:pic>
        <p:nvPicPr>
          <p:cNvPr id="35" name="Grafik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78AFF5-C9FA-A544-9498-EA61AA38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2453" y="18073873"/>
            <a:ext cx="1082119" cy="1082119"/>
          </a:xfrm>
          <a:prstGeom prst="rect">
            <a:avLst/>
          </a:prstGeom>
        </p:spPr>
      </p:pic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52D9F45F-7E93-7D43-B9E4-2E24D0F41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05" y="5736912"/>
            <a:ext cx="8821667" cy="3726305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A7ACF52B-0730-004D-BA39-89E0BD299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88" y="9017040"/>
            <a:ext cx="1279969" cy="1279969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E1F3DCC6-3E35-B941-9E6B-62321730F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7" name="Grafik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34A9690-7E35-F745-B5E8-3E9924652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3DF30655-AD8E-DF4C-B919-B7F5311D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Element D</a:t>
            </a:r>
          </a:p>
        </p:txBody>
      </p:sp>
    </p:spTree>
    <p:extLst>
      <p:ext uri="{BB962C8B-B14F-4D97-AF65-F5344CB8AC3E}">
        <p14:creationId xmlns:p14="http://schemas.microsoft.com/office/powerpoint/2010/main" val="14760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419718" y="244500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947749" y="244364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6918231" y="202249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7844123" y="2071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EB6253-847A-DB47-9EAF-73C14C57A455}"/>
              </a:ext>
            </a:extLst>
          </p:cNvPr>
          <p:cNvSpPr txBox="1"/>
          <p:nvPr/>
        </p:nvSpPr>
        <p:spPr>
          <a:xfrm>
            <a:off x="-1354634" y="65383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E490D3-4F44-C84F-B436-C38B2D1C1750}"/>
              </a:ext>
            </a:extLst>
          </p:cNvPr>
          <p:cNvSpPr txBox="1"/>
          <p:nvPr/>
        </p:nvSpPr>
        <p:spPr>
          <a:xfrm>
            <a:off x="-577977" y="62493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3555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9A678DE-3630-6848-83F2-EBF0ED815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6" name="Grafik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28B039A-4BE8-D64A-8EA7-E2BF94AA6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AC9808AC-83F8-7748-AEA6-662DB62BF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556" y="18073873"/>
            <a:ext cx="1081574" cy="108157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348E887-788B-1043-9D36-7361D8E2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 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700CA9E-026A-4045-A0D9-153D66B98360}"/>
              </a:ext>
            </a:extLst>
          </p:cNvPr>
          <p:cNvSpPr/>
          <p:nvPr/>
        </p:nvSpPr>
        <p:spPr>
          <a:xfrm>
            <a:off x="1235075" y="4968417"/>
            <a:ext cx="10057072" cy="6768752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191287-9EA3-4545-B50C-49B3D1DD7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27" y="4820241"/>
            <a:ext cx="10485680" cy="71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1262028" y="4820238"/>
            <a:ext cx="9666024" cy="6495344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47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5317A6D-B5B3-8D41-925E-C95DA9B3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50" y="5335717"/>
            <a:ext cx="7872682" cy="5800925"/>
          </a:xfrm>
          <a:prstGeom prst="rect">
            <a:avLst/>
          </a:prstGeom>
        </p:spPr>
      </p:pic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8630907" y="5791786"/>
            <a:ext cx="3072266" cy="562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A</a:t>
            </a:r>
          </a:p>
        </p:txBody>
      </p:sp>
      <p:sp>
        <p:nvSpPr>
          <p:cNvPr id="29" name="Textfeld 28">
            <a:hlinkClick r:id="rId5" action="ppaction://hlinksldjump"/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8630909" y="6354637"/>
            <a:ext cx="3072266" cy="569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B</a:t>
            </a:r>
          </a:p>
        </p:txBody>
      </p:sp>
      <p:sp>
        <p:nvSpPr>
          <p:cNvPr id="30" name="Textfeld 29">
            <a:hlinkClick r:id="rId6" action="ppaction://hlinksldjump"/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8630909" y="6923681"/>
            <a:ext cx="3068617" cy="627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C</a:t>
            </a:r>
          </a:p>
        </p:txBody>
      </p:sp>
      <p:pic>
        <p:nvPicPr>
          <p:cNvPr id="11" name="Grafik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2CCC418-1066-6E49-A135-A6C875B8D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4DF0254-96D2-8644-BAC8-592CBD7A3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3" name="Grafik 12">
            <a:hlinkClick r:id="rId8" action="ppaction://hlinksldjump"/>
            <a:extLst>
              <a:ext uri="{FF2B5EF4-FFF2-40B4-BE49-F238E27FC236}">
                <a16:creationId xmlns:a16="http://schemas.microsoft.com/office/drawing/2014/main" id="{DD82B8EA-AC68-2F45-9E45-24295487C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556" y="18073873"/>
            <a:ext cx="1081574" cy="108157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77A3F52-B471-D247-9291-96C98ED1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 B</a:t>
            </a:r>
          </a:p>
        </p:txBody>
      </p:sp>
    </p:spTree>
    <p:extLst>
      <p:ext uri="{BB962C8B-B14F-4D97-AF65-F5344CB8AC3E}">
        <p14:creationId xmlns:p14="http://schemas.microsoft.com/office/powerpoint/2010/main" val="198844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1262028" y="4820238"/>
            <a:ext cx="9666024" cy="6495344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47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4E03A7-CCFB-114E-89EF-8062E8C0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75152"/>
            <a:ext cx="10187175" cy="187789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Diagramm</a:t>
            </a:r>
            <a:r>
              <a:rPr lang="de-DE" baseline="0" dirty="0"/>
              <a:t> B – Fall A</a:t>
            </a: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D2BFCFD-B670-A94C-ADB0-B90C1BFB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21" y="5335717"/>
            <a:ext cx="7898614" cy="580092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8630907" y="5791786"/>
            <a:ext cx="3072266" cy="562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◉  Fall A</a:t>
            </a:r>
          </a:p>
        </p:txBody>
      </p:sp>
      <p:sp>
        <p:nvSpPr>
          <p:cNvPr id="29" name="Textfeld 28">
            <a:hlinkClick r:id="rId4" action="ppaction://hlinksldjump"/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8630909" y="6354637"/>
            <a:ext cx="3072266" cy="569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B</a:t>
            </a:r>
          </a:p>
        </p:txBody>
      </p:sp>
      <p:sp>
        <p:nvSpPr>
          <p:cNvPr id="30" name="Textfeld 29">
            <a:hlinkClick r:id="rId5" action="ppaction://hlinksldjump"/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8630909" y="6923681"/>
            <a:ext cx="3068617" cy="627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C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D3EAF04-73CA-C64C-B1E4-A7576FE48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3" name="Grafik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8A65C87-EC5D-144E-B5ED-29CD2DB8D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pic>
        <p:nvPicPr>
          <p:cNvPr id="14" name="Grafik 13">
            <a:hlinkClick r:id="rId7" action="ppaction://hlinksldjump"/>
            <a:extLst>
              <a:ext uri="{FF2B5EF4-FFF2-40B4-BE49-F238E27FC236}">
                <a16:creationId xmlns:a16="http://schemas.microsoft.com/office/drawing/2014/main" id="{9AB2B217-8747-2F4D-B758-C56B44E9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556" y="18073873"/>
            <a:ext cx="1081574" cy="10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1262028" y="4820238"/>
            <a:ext cx="9666024" cy="6495344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47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4E03A7-CCFB-114E-89EF-8062E8C0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75152"/>
            <a:ext cx="10187175" cy="187789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Diagramm</a:t>
            </a:r>
            <a:r>
              <a:rPr lang="de-DE" baseline="0" dirty="0"/>
              <a:t> B – Fall B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3C6E362-E554-7940-9F21-B5C46EF5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279" y="5335718"/>
            <a:ext cx="7897356" cy="585634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5317A6D-B5B3-8D41-925E-C95DA9B30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0" y="5335718"/>
            <a:ext cx="7897594" cy="5856342"/>
          </a:xfrm>
          <a:prstGeom prst="rect">
            <a:avLst/>
          </a:prstGeom>
        </p:spPr>
      </p:pic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8630907" y="5791786"/>
            <a:ext cx="3072266" cy="562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8630909" y="6354637"/>
            <a:ext cx="3072266" cy="569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◉  Fall B</a:t>
            </a:r>
          </a:p>
        </p:txBody>
      </p:sp>
      <p:sp>
        <p:nvSpPr>
          <p:cNvPr id="30" name="Textfeld 29">
            <a:hlinkClick r:id="rId6" action="ppaction://hlinksldjump"/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8630909" y="6923681"/>
            <a:ext cx="3068617" cy="627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555" dirty="0"/>
              <a:t>◎  Fall C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31E25C3-FE9F-B646-9964-02A8501E3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3712" y="480168"/>
            <a:ext cx="7788435" cy="1011334"/>
          </a:xfrm>
        </p:spPr>
        <p:txBody>
          <a:bodyPr/>
          <a:lstStyle/>
          <a:p>
            <a:pPr algn="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3" name="Grafik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ACCCC3-66D2-D646-9060-6502E007E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42427"/>
            <a:ext cx="1081574" cy="1081574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BD497FB8-4FD4-F343-8387-470320A0DF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556" y="18073873"/>
            <a:ext cx="1081574" cy="10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2288"/>
      </p:ext>
    </p:extLst>
  </p:cSld>
  <p:clrMapOvr>
    <a:masterClrMapping/>
  </p:clrMapOvr>
</p:sld>
</file>

<file path=ppt/theme/theme1.xml><?xml version="1.0" encoding="utf-8"?>
<a:theme xmlns:a="http://schemas.openxmlformats.org/drawingml/2006/main" name="GDM 2026 – digital-interaktives Poster">
  <a:themeElements>
    <a:clrScheme name="GDM 1">
      <a:dk1>
        <a:srgbClr val="000000"/>
      </a:dk1>
      <a:lt1>
        <a:srgbClr val="FFFEFE"/>
      </a:lt1>
      <a:dk2>
        <a:srgbClr val="0076AF"/>
      </a:dk2>
      <a:lt2>
        <a:srgbClr val="FFFEFE"/>
      </a:lt2>
      <a:accent1>
        <a:srgbClr val="FF8473"/>
      </a:accent1>
      <a:accent2>
        <a:srgbClr val="CD1719"/>
      </a:accent2>
      <a:accent3>
        <a:srgbClr val="C3AED6"/>
      </a:accent3>
      <a:accent4>
        <a:srgbClr val="F28E28"/>
      </a:accent4>
      <a:accent5>
        <a:srgbClr val="0076AF"/>
      </a:accent5>
      <a:accent6>
        <a:srgbClr val="797979"/>
      </a:accent6>
      <a:hlink>
        <a:srgbClr val="99C21C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 cap="sq">
          <a:solidFill>
            <a:schemeClr val="tx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2000" smtClean="0">
            <a:latin typeface="+mn-lt"/>
          </a:defRPr>
        </a:defPPr>
      </a:lstStyle>
    </a:txDef>
  </a:objectDefaults>
  <a:extraClrSchemeLst/>
  <a:custClrLst>
    <a:custClr name="Weiß">
      <a:srgbClr val="FFFFFF"/>
    </a:custClr>
    <a:custClr name="Pantone 151">
      <a:srgbClr val="FF7900"/>
    </a:custClr>
    <a:custClr name="Pantone 191">
      <a:srgbClr val="EC4371"/>
    </a:custClr>
    <a:custClr name="Pantone 279">
      <a:srgbClr val="4B92DB"/>
    </a:custClr>
    <a:custClr name="Pantone 2915">
      <a:srgbClr val="5EB6E4"/>
    </a:custClr>
    <a:custClr name="Pantone 319">
      <a:srgbClr val="3FCFD5"/>
    </a:custClr>
    <a:custClr name="Pantone 376">
      <a:srgbClr val="7AB800"/>
    </a:custClr>
    <a:custClr name="Pantone 437">
      <a:srgbClr val="80686F"/>
    </a:custClr>
    <a:custClr name="Pantone 416">
      <a:srgbClr val="83847A"/>
    </a:custClr>
    <a:custClr name="Pantone 7494">
      <a:srgbClr val="9EB28F"/>
    </a:custClr>
    <a:custClr name="Grau 25%">
      <a:srgbClr val="BFBFBF"/>
    </a:custClr>
    <a:custClr name="Pantone 1635">
      <a:srgbClr val="FF8F70"/>
    </a:custClr>
    <a:custClr name="Pantone 193">
      <a:srgbClr val="BB133E"/>
    </a:custClr>
    <a:custClr name="Pantone 285">
      <a:srgbClr val="0073CF"/>
    </a:custClr>
    <a:custClr name="Pantone 302">
      <a:srgbClr val="004165"/>
    </a:custClr>
    <a:custClr name="Pantone 321">
      <a:srgbClr val="008B95"/>
    </a:custClr>
    <a:custClr name="Pantone 377">
      <a:srgbClr val="739600"/>
    </a:custClr>
    <a:custClr name="Pantone 5145">
      <a:srgbClr val="9F7F9A"/>
    </a:custClr>
    <a:custClr name="Pantone  462">
      <a:srgbClr val="584528"/>
    </a:custClr>
    <a:custClr name="Pantone 7502">
      <a:srgbClr val="D3BF96"/>
    </a:custClr>
    <a:custClr name="Grau 50%">
      <a:srgbClr val="808080"/>
    </a:custClr>
    <a:custClr name="Pantone 180">
      <a:srgbClr val="BD3632"/>
    </a:custClr>
    <a:custClr name="Pantone 1945">
      <a:srgbClr val="A51140"/>
    </a:custClr>
    <a:custClr name="Pantone 286">
      <a:srgbClr val="0039A6"/>
    </a:custClr>
    <a:custClr name="Pantone 308">
      <a:srgbClr val="005B82"/>
    </a:custClr>
    <a:custClr name="Pantone 3272">
      <a:srgbClr val="00A599"/>
    </a:custClr>
    <a:custClr name="Pantone 403">
      <a:srgbClr val="928B81"/>
    </a:custClr>
    <a:custClr name="Pantone 5135">
      <a:srgbClr val="865F7F"/>
    </a:custClr>
    <a:custClr name="Pantone 473">
      <a:srgbClr val="EFBE9C"/>
    </a:custClr>
    <a:custClr name="Pantone 7504">
      <a:srgbClr val="91785B"/>
    </a:custClr>
    <a:custClr name="Grau 25%">
      <a:srgbClr val="404040"/>
    </a:custClr>
    <a:custClr name="Pantone 1775">
      <a:srgbClr val="FE8A9E"/>
    </a:custClr>
    <a:custClr name="Pantone 2395">
      <a:srgbClr val="C3009E"/>
    </a:custClr>
    <a:custClr name="Pantone 295">
      <a:srgbClr val="002F5F"/>
    </a:custClr>
    <a:custClr name="Pantone 314">
      <a:srgbClr val="0083A9"/>
    </a:custClr>
    <a:custClr name="Pantone 3295">
      <a:srgbClr val="007B69"/>
    </a:custClr>
    <a:custClr name="Pantone 404">
      <a:srgbClr val="776F65"/>
    </a:custClr>
    <a:custClr name="Pantone 5125">
      <a:srgbClr val="6A4061"/>
    </a:custClr>
    <a:custClr name="Pantone 4735">
      <a:srgbClr val="C0A494"/>
    </a:custClr>
    <a:custClr name="Pantone 104">
      <a:srgbClr val="AE9A00"/>
    </a:custClr>
    <a:custClr name="Schwarz">
      <a:srgbClr val="000000"/>
    </a:custClr>
    <a:custClr name="Pantone 1788">
      <a:srgbClr val="EA2839"/>
    </a:custClr>
    <a:custClr name="Pantone 272">
      <a:srgbClr val="7577C0"/>
    </a:custClr>
    <a:custClr name="Pantone 2945">
      <a:srgbClr val="00549F"/>
    </a:custClr>
    <a:custClr name="Pantone 315">
      <a:srgbClr val="006983"/>
    </a:custClr>
    <a:custClr name="Pantone 3305">
      <a:srgbClr val="024E43"/>
    </a:custClr>
    <a:custClr name="Pantone 425">
      <a:srgbClr val="565A5C"/>
    </a:custClr>
    <a:custClr name="Pantone 5415">
      <a:srgbClr val="5C7F92"/>
    </a:custClr>
    <a:custClr name="Pantone 512">
      <a:srgbClr val="77216F"/>
    </a:custClr>
    <a:custClr name="Pantone 105">
      <a:srgbClr val="867A24"/>
    </a:custClr>
  </a:custClr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Plakat_A2_Forschungsex_unigruen.potx</Template>
  <TotalTime>0</TotalTime>
  <Words>105</Words>
  <Application>Microsoft Macintosh PowerPoint</Application>
  <PresentationFormat>Benutzerdefiniert</PresentationFormat>
  <Paragraphs>50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GDM 2026 – digital-interaktives Poster</vt:lpstr>
      <vt:lpstr>Haupt-(Start-)Folie</vt:lpstr>
      <vt:lpstr>Element A</vt:lpstr>
      <vt:lpstr>PowerPoint-Präsentation</vt:lpstr>
      <vt:lpstr>PowerPoint-Präsentation</vt:lpstr>
      <vt:lpstr>Element D</vt:lpstr>
      <vt:lpstr>Bild A</vt:lpstr>
      <vt:lpstr>Diagramm B</vt:lpstr>
      <vt:lpstr>Diagramm B – Fall A</vt:lpstr>
      <vt:lpstr>Diagramm B – Fall B</vt:lpstr>
      <vt:lpstr>Diagramm B – Fall C</vt:lpstr>
    </vt:vector>
  </TitlesOfParts>
  <Manager/>
  <Company>Bergische Universität Wuppertal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/>
  <cp:keywords/>
  <dc:description/>
  <cp:lastModifiedBy>Lena Radünz</cp:lastModifiedBy>
  <cp:revision>183</cp:revision>
  <cp:lastPrinted>2025-08-27T11:38:07Z</cp:lastPrinted>
  <dcterms:created xsi:type="dcterms:W3CDTF">2012-02-13T09:39:14Z</dcterms:created>
  <dcterms:modified xsi:type="dcterms:W3CDTF">2025-09-30T09:27:17Z</dcterms:modified>
  <cp:category/>
</cp:coreProperties>
</file>